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7" r:id="rId5"/>
    <p:sldId id="260" r:id="rId6"/>
    <p:sldId id="281" r:id="rId7"/>
    <p:sldId id="289" r:id="rId8"/>
    <p:sldId id="303" r:id="rId9"/>
    <p:sldId id="291" r:id="rId10"/>
    <p:sldId id="292" r:id="rId11"/>
    <p:sldId id="293" r:id="rId12"/>
    <p:sldId id="295" r:id="rId13"/>
    <p:sldId id="299" r:id="rId14"/>
    <p:sldId id="298" r:id="rId15"/>
    <p:sldId id="261" r:id="rId16"/>
    <p:sldId id="294" r:id="rId17"/>
    <p:sldId id="265" r:id="rId18"/>
    <p:sldId id="300" r:id="rId19"/>
    <p:sldId id="282" r:id="rId20"/>
    <p:sldId id="270" r:id="rId21"/>
    <p:sldId id="273" r:id="rId22"/>
    <p:sldId id="283" r:id="rId23"/>
    <p:sldId id="268" r:id="rId24"/>
    <p:sldId id="274" r:id="rId25"/>
    <p:sldId id="287" r:id="rId26"/>
    <p:sldId id="288" r:id="rId27"/>
    <p:sldId id="259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179" autoAdjust="0"/>
  </p:normalViewPr>
  <p:slideViewPr>
    <p:cSldViewPr>
      <p:cViewPr varScale="1">
        <p:scale>
          <a:sx n="100" d="100"/>
          <a:sy n="100" d="100"/>
        </p:scale>
        <p:origin x="138" y="36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839C429-EC97-4E2B-8172-75842447C538}" type="datetime1">
              <a:rPr lang="ko-KR" altLang="en-US"/>
              <a:pPr lvl="0">
                <a:defRPr/>
              </a:pPr>
              <a:t>2025-11-28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C3FFCF-BE52-4959-B173-3D9C29C1A36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67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4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29478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AEC3FFCF-BE52-4959-B173-3D9C29C1A36C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12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54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15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3FFCF-BE52-4959-B173-3D9C29C1A3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5675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9.png"  /><Relationship Id="rId4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1.png"  /><Relationship Id="rId4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microsoft.com/office/2007/relationships/hdphoto" Target="../embeddings/oleObject1.wdp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b39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29" y="37681"/>
            <a:ext cx="18288000" cy="10249319"/>
          </a:xfrm>
          <a:custGeom>
            <a:avLst/>
            <a:gdLst/>
            <a:ahLst/>
            <a:cxnLst/>
            <a:rect l="l" t="t" r="r" b="b"/>
            <a:pathLst>
              <a:path w="18288000" h="10249319">
                <a:moveTo>
                  <a:pt x="0" y="0"/>
                </a:moveTo>
                <a:lnTo>
                  <a:pt x="18288000" y="0"/>
                </a:lnTo>
                <a:lnTo>
                  <a:pt x="18288000" y="10249319"/>
                </a:lnTo>
                <a:lnTo>
                  <a:pt x="0" y="10249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829" y="2265476"/>
            <a:ext cx="17420772" cy="2687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12758"/>
              </a:lnSpc>
              <a:defRPr/>
            </a:pPr>
            <a:r>
              <a:rPr lang="ko-KR" altLang="en-US" sz="8000" spc="-671">
                <a:solidFill>
                  <a:srgbClr val="82fa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출시가 게임 매출에 미치는 영향</a:t>
            </a:r>
            <a:r>
              <a:rPr lang="en-US" sz="8000" spc="-671">
                <a:solidFill>
                  <a:srgbClr val="82fa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lang="en-US" sz="8000" spc="-671">
              <a:solidFill>
                <a:srgbClr val="82fa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r>
              <a:rPr lang="en-US" altLang="ko-KR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</a:t>
            </a:r>
            <a:r>
              <a:rPr lang="ko-KR" altLang="en-US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내가 게임회사 사장이라면</a:t>
            </a:r>
            <a:r>
              <a:rPr lang="en-US" altLang="ko-KR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..?</a:t>
            </a:r>
            <a:r>
              <a:rPr lang="ko-KR" altLang="en-US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7000" spc="-671">
                <a:solidFill>
                  <a:srgbClr val="f2f4f4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”</a:t>
            </a:r>
            <a:endParaRPr lang="en-US" altLang="ko-KR" sz="7000" spc="-671">
              <a:solidFill>
                <a:srgbClr val="f2f4f4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77831F-156E-4709-A826-A585903AB365}"/>
              </a:ext>
            </a:extLst>
          </p:cNvPr>
          <p:cNvCxnSpPr>
            <a:cxnSpLocks/>
          </p:cNvCxnSpPr>
          <p:nvPr/>
        </p:nvCxnSpPr>
        <p:spPr>
          <a:xfrm>
            <a:off x="304800" y="2113076"/>
            <a:ext cx="7772400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A2BE68-F478-47B8-9C54-70770ECAF639}"/>
              </a:ext>
            </a:extLst>
          </p:cNvPr>
          <p:cNvCxnSpPr>
            <a:cxnSpLocks/>
          </p:cNvCxnSpPr>
          <p:nvPr/>
        </p:nvCxnSpPr>
        <p:spPr>
          <a:xfrm>
            <a:off x="304800" y="5542076"/>
            <a:ext cx="7772400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503C67-22D8-4FE2-8DF1-B8433D155FB9}"/>
              </a:ext>
            </a:extLst>
          </p:cNvPr>
          <p:cNvSpPr txBox="1"/>
          <p:nvPr/>
        </p:nvSpPr>
        <p:spPr>
          <a:xfrm>
            <a:off x="7412311" y="6432145"/>
            <a:ext cx="4232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 [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팀장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김규빈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 [ </a:t>
            </a:r>
            <a:endParaRPr lang="ko-KR" altLang="en-US" sz="400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F02AA1-CAFD-4A85-B9B7-9ACCE21C5A2D}"/>
              </a:ext>
            </a:extLst>
          </p:cNvPr>
          <p:cNvSpPr txBox="1"/>
          <p:nvPr/>
        </p:nvSpPr>
        <p:spPr>
          <a:xfrm>
            <a:off x="11277600" y="6432145"/>
            <a:ext cx="6664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팀원 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 혁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김지수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오명수</a:t>
            </a:r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 }</a:t>
            </a:r>
            <a:endParaRPr lang="ko-KR" altLang="en-US" sz="400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70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5" y="1033931"/>
            <a:ext cx="5324890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월별 판매량 순위 확인 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" y="3390900"/>
            <a:ext cx="7924800" cy="4495800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8229600" y="4305300"/>
            <a:ext cx="9982200" cy="27432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지속적인 베스트셀러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일부 기존 아이템은 꾸준히 상위권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특정 시점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예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프로모션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이벤트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에 다시 인기를 얻는 경우임을 예상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202570163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4" y="1033931"/>
            <a:ext cx="4705765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 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신작과 구작의 관계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55820" y="2324100"/>
            <a:ext cx="8976360" cy="4754879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2895600" y="7124700"/>
            <a:ext cx="12954000" cy="20574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아이템의 판매량은 기존 아이템보다 변동성이 훨씬 큼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신작이 시장의 관심을 단기적으로 집중시키는 주요 동력임을 보여줌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구작은 시장의 기저 판매량을 형성하며 지속적인 수익을 창출하는 역할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785692141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2" y="1033931"/>
            <a:ext cx="3800893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이상치 탐지⚠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1933575" y="2095500"/>
            <a:ext cx="3324225" cy="4572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non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&lt;item_cnt_day </a:t>
            </a:r>
            <a:r>
              <a:rPr lang="ko-KR" altLang="en-US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일별 판매량</a:t>
            </a: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2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2495180"/>
            <a:ext cx="6449324" cy="264831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1990" y="5400024"/>
            <a:ext cx="6516009" cy="3858275"/>
          </a:xfrm>
          <a:prstGeom prst="rect">
            <a:avLst/>
          </a:prstGeom>
        </p:spPr>
      </p:pic>
      <p:sp>
        <p:nvSpPr>
          <p:cNvPr id="32" name="가로 글상자 31"/>
          <p:cNvSpPr txBox="1"/>
          <p:nvPr/>
        </p:nvSpPr>
        <p:spPr>
          <a:xfrm>
            <a:off x="6781800" y="3095624"/>
            <a:ext cx="11353800" cy="54768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상자 그림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매우 높은 값의 강력한 이상치가 상당수 존재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이는 특정 아이템이 하루에 수십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수백 개 이상 팔리는 경우가 있음을 예상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산점도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월별로 산발적으로 높은 판매량을 기록하는 이상치 존재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높은 판매량은 특정 월에 집중되기 보다는 전반적으로 분포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77277376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2" y="1033931"/>
            <a:ext cx="3800893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이상치 탐지⚠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2209800" y="2095500"/>
            <a:ext cx="2971800" cy="4572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non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&lt;item_price </a:t>
            </a:r>
            <a:r>
              <a:rPr lang="ko-KR" altLang="en-US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아이템 가격</a:t>
            </a: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2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2" name="가로 글상자 31"/>
          <p:cNvSpPr txBox="1"/>
          <p:nvPr/>
        </p:nvSpPr>
        <p:spPr>
          <a:xfrm>
            <a:off x="6781800" y="2781300"/>
            <a:ext cx="11353800" cy="61626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상자 그림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item_cnt_day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와 마찬가지로 상당히 높은 가격의 이상치 존재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이는 일반적인 게임 가격보다 훨씬 비싼 고가 아이템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예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한정판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콘솔 번들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고가 소프트웨어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 판매되고 있음을 예상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산점도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낮은 가격대의 아이템은 항상 존재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높은 가격대의 아이템도 꾸준히 거래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특정 월에 가격대가 크게 달라지는 경향은 뚜렷하지 않음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00" y="2561832"/>
            <a:ext cx="6639852" cy="281026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800" y="5524500"/>
            <a:ext cx="655411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869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B48B8E-2211-436E-8908-707E11275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0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974A1EC-1557-499A-B525-31DB0442C67D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6A6B6E-A90C-4C00-8504-F9AB2CF9A454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4" y="1033931"/>
            <a:ext cx="6620291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가장 판매가 좋았던 신작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(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상위 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10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개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)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600" y="2628900"/>
            <a:ext cx="10439400" cy="6019800"/>
          </a:xfrm>
          <a:prstGeom prst="rect">
            <a:avLst/>
          </a:prstGeom>
        </p:spPr>
      </p:pic>
      <p:sp>
        <p:nvSpPr>
          <p:cNvPr id="27" name="가로 글상자 26"/>
          <p:cNvSpPr txBox="1"/>
          <p:nvPr/>
        </p:nvSpPr>
        <p:spPr>
          <a:xfrm>
            <a:off x="10744200" y="2333624"/>
            <a:ext cx="7239000" cy="6848476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초기 판매의 중요성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신작 출시 초기의 순간이 판매량에 결정적인 영향을 미침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빠른 판매량 감소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신규 구매자들의 수요가 초기에 집중됨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상대적 안정성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‘Grand Theft Auto V’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만큼 폭발적이지는 않지만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비교적 꾸준한 판매량을 몇 달간 유지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rgbClr val="ff0000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신작 게임의 마케팅은 출시 직전에 최대화되어 초기 판매를 극대화하는 데 초점을 맞춰야 함</a:t>
            </a:r>
            <a:r>
              <a:rPr lang="en-US" altLang="ko-KR" sz="3000" b="1">
                <a:solidFill>
                  <a:srgbClr val="ff0000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!!</a:t>
            </a:r>
            <a:endParaRPr lang="en-US" altLang="ko-KR" sz="3000" b="1">
              <a:solidFill>
                <a:srgbClr val="ff0000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963154685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70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4" y="1033931"/>
            <a:ext cx="5486815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게임 아이템만 뽑아내기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6800" y="2677246"/>
            <a:ext cx="6858000" cy="6123854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8686800" y="2628900"/>
            <a:ext cx="8686800" cy="13716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item_categories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에서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PC</a:t>
            </a:r>
            <a:r>
              <a:rPr lang="ko-KR" altLang="en-US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Games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로 시작하거나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Games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로 시작하는 카테고리들을 선택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2850368" y="4393692"/>
            <a:ext cx="484632" cy="59740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가로 글상자 26"/>
          <p:cNvSpPr txBox="1"/>
          <p:nvPr/>
        </p:nvSpPr>
        <p:spPr>
          <a:xfrm>
            <a:off x="8763000" y="5372100"/>
            <a:ext cx="8686800" cy="6858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추가적으로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android games, mac games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추가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8" name="아래쪽 화살표 27"/>
          <p:cNvSpPr/>
          <p:nvPr/>
        </p:nvSpPr>
        <p:spPr>
          <a:xfrm>
            <a:off x="12877800" y="6755892"/>
            <a:ext cx="484632" cy="597408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가로 글상자 28"/>
          <p:cNvSpPr txBox="1"/>
          <p:nvPr/>
        </p:nvSpPr>
        <p:spPr>
          <a:xfrm>
            <a:off x="8686798" y="7505700"/>
            <a:ext cx="9144002" cy="13716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Games-Game accessories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는 게임과 관련된 데이터가 아니라 차후 삭제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78659167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1BACE-B0C2-4D57-AAA9-A219A5132B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7CE3C6-3761-4E4C-B732-957AA6CCE697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7E4EE3-2115-49C6-95E7-3FAC1601A81F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6" y="1033931"/>
            <a:ext cx="1400589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전처리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95593"/>
            <a:ext cx="9144000" cy="3562507"/>
          </a:xfrm>
          <a:prstGeom prst="rect">
            <a:avLst/>
          </a:prstGeom>
        </p:spPr>
      </p:pic>
      <p:sp>
        <p:nvSpPr>
          <p:cNvPr id="26" name="가로 글상자 25"/>
          <p:cNvSpPr txBox="1"/>
          <p:nvPr/>
        </p:nvSpPr>
        <p:spPr>
          <a:xfrm>
            <a:off x="381000" y="2095500"/>
            <a:ext cx="3962400" cy="13716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item_name </a:t>
            </a: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정리</a:t>
            </a:r>
            <a:endParaRPr lang="ko-KR" altLang="en-US" sz="3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정규 표준화 방법</a:t>
            </a: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15908" y="3009900"/>
            <a:ext cx="6262492" cy="5410200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10287000" y="5649468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235453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6" y="1033931"/>
            <a:ext cx="1905414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칼럼 생성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914400" y="3009900"/>
            <a:ext cx="10210800" cy="6858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2724" y="2514126"/>
            <a:ext cx="16842550" cy="3391373"/>
          </a:xfrm>
          <a:prstGeom prst="rect">
            <a:avLst/>
          </a:prstGeom>
        </p:spPr>
      </p:pic>
      <p:sp>
        <p:nvSpPr>
          <p:cNvPr id="31" name="가로 글상자 30"/>
          <p:cNvSpPr txBox="1"/>
          <p:nvPr/>
        </p:nvSpPr>
        <p:spPr>
          <a:xfrm>
            <a:off x="762000" y="2095500"/>
            <a:ext cx="533400" cy="3048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defRPr/>
            </a:pP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</a:t>
            </a:r>
            <a:endParaRPr lang="en-US" altLang="ko-KR" sz="2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495771"/>
            <a:ext cx="6788013" cy="2457729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7924800" y="5981700"/>
            <a:ext cx="9525000" cy="342899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1012200" lvl="1" indent="-555000">
              <a:lnSpc>
                <a:spcPct val="150000"/>
              </a:lnSpc>
              <a:buAutoNum type="arabicPeriod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standardized_item_name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 생성한 데이터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12200" lvl="1" indent="-555000">
              <a:lnSpc>
                <a:spcPct val="150000"/>
              </a:lnSpc>
              <a:buAutoNum type="arabicPeriod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standardized_item_name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 기준으로 나머지 칼럼을 합친 데이터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12200" lvl="1" indent="-555000">
              <a:lnSpc>
                <a:spcPct val="150000"/>
              </a:lnSpc>
              <a:buAutoNum type="arabicPeriod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번 데이터에 러시아 공휴일을 추가한 데이터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ko-KR" altLang="en-US" sz="3000" b="1" i="1" u="sng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세가지 데이터로 구성</a:t>
            </a:r>
            <a:endParaRPr lang="ko-KR" altLang="en-US" sz="3000" b="1" i="1" u="sng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838200" y="6057900"/>
            <a:ext cx="533400" cy="3048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</a:t>
            </a:r>
            <a:endParaRPr lang="en-US" altLang="ko-KR" sz="2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6" name="가로 글상자 35"/>
          <p:cNvSpPr txBox="1"/>
          <p:nvPr/>
        </p:nvSpPr>
        <p:spPr>
          <a:xfrm>
            <a:off x="7924800" y="5981700"/>
            <a:ext cx="9525000" cy="342899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12200" lvl="1" indent="-555000">
              <a:lnSpc>
                <a:spcPct val="150000"/>
              </a:lnSpc>
              <a:buAutoNum type="arabicPeriod"/>
              <a:defRPr/>
            </a:pP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standardized_item_name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 생성한 데이터 사용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!!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+</a:t>
            </a:r>
            <a:r>
              <a:rPr lang="ko-KR" altLang="en-US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2,</a:t>
            </a:r>
            <a:r>
              <a:rPr lang="ko-KR" altLang="en-US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r>
              <a:rPr lang="ko-KR" altLang="en-US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번 데이터에서는 필요한 칼럼만 사용</a:t>
            </a:r>
            <a:r>
              <a:rPr lang="en-US" altLang="ko-KR" sz="3000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!!</a:t>
            </a:r>
            <a:endParaRPr lang="en-US" altLang="ko-KR" sz="3000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3000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3000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40264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7D0AEC-485F-4309-B7E7-EED963DDA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62" y="3459659"/>
            <a:ext cx="12176618" cy="685098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161D36-40C1-412C-8D29-E0233188EF92}"/>
              </a:ext>
            </a:extLst>
          </p:cNvPr>
          <p:cNvGrpSpPr/>
          <p:nvPr/>
        </p:nvGrpSpPr>
        <p:grpSpPr>
          <a:xfrm>
            <a:off x="0" y="-1314"/>
            <a:ext cx="18355236" cy="10340866"/>
            <a:chOff x="0" y="-1314"/>
            <a:chExt cx="18355236" cy="10340866"/>
          </a:xfrm>
          <a:solidFill>
            <a:srgbClr val="EFA083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EB0FD4-FF1D-460D-BC5E-8CB2155BDD0A}"/>
                </a:ext>
              </a:extLst>
            </p:cNvPr>
            <p:cNvSpPr/>
            <p:nvPr/>
          </p:nvSpPr>
          <p:spPr>
            <a:xfrm>
              <a:off x="0" y="-1314"/>
              <a:ext cx="18355236" cy="43066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1E04C4-2D80-49FE-AEEC-83E0147B61AF}"/>
                </a:ext>
              </a:extLst>
            </p:cNvPr>
            <p:cNvSpPr/>
            <p:nvPr/>
          </p:nvSpPr>
          <p:spPr>
            <a:xfrm rot="5400000">
              <a:off x="-1641860" y="4388069"/>
              <a:ext cx="7596352" cy="43066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1F44B4-40E5-4C65-ACCC-E043AFB0F56E}"/>
              </a:ext>
            </a:extLst>
          </p:cNvPr>
          <p:cNvSpPr/>
          <p:nvPr/>
        </p:nvSpPr>
        <p:spPr>
          <a:xfrm>
            <a:off x="1609277" y="-1314"/>
            <a:ext cx="5334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EA7665-1A81-4037-9587-047A873236FF}"/>
              </a:ext>
            </a:extLst>
          </p:cNvPr>
          <p:cNvSpPr/>
          <p:nvPr/>
        </p:nvSpPr>
        <p:spPr>
          <a:xfrm>
            <a:off x="1609277" y="8699959"/>
            <a:ext cx="5334000" cy="1625141"/>
          </a:xfrm>
          <a:prstGeom prst="rect">
            <a:avLst/>
          </a:prstGeom>
          <a:solidFill>
            <a:srgbClr val="E06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C26D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5B79E-090A-450D-9AA2-1369A525621B}"/>
              </a:ext>
            </a:extLst>
          </p:cNvPr>
          <p:cNvSpPr txBox="1"/>
          <p:nvPr/>
        </p:nvSpPr>
        <p:spPr>
          <a:xfrm>
            <a:off x="1846943" y="679440"/>
            <a:ext cx="691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500">
                <a:solidFill>
                  <a:srgbClr val="E06B5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4000" b="1" spc="-500">
              <a:solidFill>
                <a:srgbClr val="E06B5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85477" y="1485900"/>
            <a:ext cx="5172523" cy="16001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ko-KR" altLang="en-US" sz="7000">
                <a:solidFill>
                  <a:srgbClr val="1c2b3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모델</a:t>
            </a:r>
            <a:endParaRPr lang="ko-KR" altLang="en-US" sz="7000">
              <a:solidFill>
                <a:srgbClr val="1c2b3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6B42D-3E39-472B-92FC-B2D62B6F5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0"/>
          <a:stretch/>
        </p:blipFill>
        <p:spPr>
          <a:xfrm>
            <a:off x="0" y="6426300"/>
            <a:ext cx="6944400" cy="3441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589CD-AA80-4299-B97E-3127F52EA7C4}"/>
              </a:ext>
            </a:extLst>
          </p:cNvPr>
          <p:cNvSpPr/>
          <p:nvPr/>
        </p:nvSpPr>
        <p:spPr>
          <a:xfrm>
            <a:off x="-24771" y="6438900"/>
            <a:ext cx="6968048" cy="34416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156924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2DAC0-FDDC-4615-B9DC-9835AC744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-9197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-9197"/>
            <a:ext cx="18288000" cy="2019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213875"/>
            <a:ext cx="2577465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03. </a:t>
            </a:r>
            <a:r>
              <a:rPr lang="ko-KR" altLang="en-US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모델 선정</a:t>
            </a:r>
            <a:endParaRPr lang="ko-KR" altLang="en-US" sz="3200" b="1">
              <a:solidFill>
                <a:srgbClr val="e06b5e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CBD16A-DB3A-48AD-A8BF-44EA63485C3B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B68280-E3B7-4EEF-AEDB-68689FD34C6F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929222" y="1033931"/>
            <a:ext cx="4496217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모델에 포함된 피처 구성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8" name="가로 글상자 17"/>
          <p:cNvSpPr txBox="1"/>
          <p:nvPr/>
        </p:nvSpPr>
        <p:spPr>
          <a:xfrm>
            <a:off x="2270760" y="2247900"/>
            <a:ext cx="5273040" cy="60960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lang="en-US" altLang="ko-KR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① 기본 피처 (Basic Features)</a:t>
            </a:r>
            <a:endParaRPr lang="en-US" altLang="ko-KR" sz="2500" b="1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encoded_item_name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아이템 이름을 숫자로 인코딩한 값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item_price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아이템 평균 가격 정보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date_block_num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시계열 학습용 월 인덱스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month_since_release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출시 후 경과 개월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has_holiday_since_release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공휴일 포함 여부(시즌성 간접 반영)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2" name="가로 글상자 21"/>
          <p:cNvSpPr txBox="1"/>
          <p:nvPr/>
        </p:nvSpPr>
        <p:spPr>
          <a:xfrm>
            <a:off x="9525000" y="2171700"/>
            <a:ext cx="7772400" cy="71247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ct val="85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② 시계열 / 패턴 기반 피처 (Time-Series Features)</a:t>
            </a:r>
            <a:endParaRPr lang="en-US" altLang="ko-KR" sz="2500" b="1">
              <a:solidFill>
                <a:schemeClr val="dk2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85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previous_month_sales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직전 월 판매량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85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lag_2_month_sales / lag_3_month_sales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2개월 전·3개월 전 판매량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85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item_avg_sales_last_3_month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최근 3개월 평균 판매량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85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item_avg_sales_last_6_month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최근 6개월 평균 판매량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85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item_std_sales_last_3_month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최근 3개월 판매량 변동성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85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month_of_year (1~12월)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계절성 반영 (방학·연말 출시 등)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357000" lvl="0" indent="-357000">
              <a:lnSpc>
                <a:spcPct val="85000"/>
              </a:lnSpc>
              <a:buFont typeface="Arial"/>
              <a:buChar char="•"/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item_avg_price_overall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>
              <a:lnSpc>
                <a:spcPct val="85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전체 기간 평균 가격(고가/저가 특성)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1302579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589CD-AA80-4299-B97E-3127F52EA7C4}"/>
              </a:ext>
            </a:extLst>
          </p:cNvPr>
          <p:cNvSpPr/>
          <p:nvPr/>
        </p:nvSpPr>
        <p:spPr>
          <a:xfrm>
            <a:off x="-1124" y="7611"/>
            <a:ext cx="18289123" cy="10333255"/>
          </a:xfrm>
          <a:prstGeom prst="rect">
            <a:avLst/>
          </a:prstGeom>
          <a:solidFill>
            <a:srgbClr val="256C8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24688" y="3091119"/>
            <a:ext cx="3024000" cy="718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24688" y="9608370"/>
            <a:ext cx="3024000" cy="6710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20387" y="3091119"/>
            <a:ext cx="3024000" cy="718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45811" y="3103206"/>
            <a:ext cx="3024000" cy="718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597000" y="3091119"/>
            <a:ext cx="3024000" cy="718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3CF16D-EFEB-47B2-B566-A1D8B9C16627}"/>
              </a:ext>
            </a:extLst>
          </p:cNvPr>
          <p:cNvSpPr txBox="1"/>
          <p:nvPr/>
        </p:nvSpPr>
        <p:spPr>
          <a:xfrm>
            <a:off x="7784732" y="961192"/>
            <a:ext cx="27174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b="1">
                <a:solidFill>
                  <a:srgbClr val="00517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CONTENTS</a:t>
            </a:r>
          </a:p>
        </p:txBody>
      </p:sp>
      <p:grpSp>
        <p:nvGrpSpPr>
          <p:cNvPr id="10" name="그룹 9"/>
          <p:cNvGrpSpPr>
            <a:grpSpLocks noChangeAspect="1"/>
          </p:cNvGrpSpPr>
          <p:nvPr/>
        </p:nvGrpSpPr>
        <p:grpSpPr>
          <a:xfrm rot="0">
            <a:off x="2887564" y="3238500"/>
            <a:ext cx="2643185" cy="1355548"/>
            <a:chOff x="1399141" y="3307012"/>
            <a:chExt cx="1049654" cy="1307825"/>
          </a:xfrm>
        </p:grpSpPr>
        <p:sp>
          <p:nvSpPr>
            <p:cNvPr id="7" name="TextBox 6"/>
            <p:cNvSpPr txBox="1"/>
            <p:nvPr/>
          </p:nvSpPr>
          <p:spPr>
            <a:xfrm>
              <a:off x="1465941" y="3307012"/>
              <a:ext cx="659004" cy="6737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500">
                  <a:solidFill>
                    <a:srgbClr val="5ffffc"/>
                  </a:solidFill>
                  <a:latin typeface="나눔스퀘어라운드 ExtraBold"/>
                  <a:ea typeface="나눔스퀘어라운드 ExtraBold"/>
                </a:rPr>
                <a:t>01</a:t>
              </a:r>
              <a:endParaRPr lang="ko-KR" altLang="en-US" sz="4000" b="1" spc="-500">
                <a:solidFill>
                  <a:srgbClr val="5ffffc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9141" y="3968306"/>
              <a:ext cx="1049654" cy="646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800" b="1" spc="-400">
                  <a:solidFill>
                    <a:srgbClr val="1f3a50"/>
                  </a:solidFill>
                  <a:latin typeface="나눔스퀘어라운드 ExtraBold"/>
                  <a:ea typeface="나눔스퀘어라운드 ExtraBold"/>
                </a:rPr>
                <a:t>목표</a:t>
              </a:r>
              <a:endParaRPr lang="ko-KR" altLang="en-US" sz="3800" b="1" spc="-400">
                <a:solidFill>
                  <a:srgbClr val="1f3a50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grpSp>
        <p:nvGrpSpPr>
          <p:cNvPr id="40" name="그룹 39"/>
          <p:cNvGrpSpPr>
            <a:grpSpLocks noChangeAspect="1"/>
          </p:cNvGrpSpPr>
          <p:nvPr/>
        </p:nvGrpSpPr>
        <p:grpSpPr>
          <a:xfrm rot="0">
            <a:off x="9416950" y="3238500"/>
            <a:ext cx="2743200" cy="1348601"/>
            <a:chOff x="11246453" y="3114532"/>
            <a:chExt cx="1970017" cy="1369348"/>
          </a:xfrm>
        </p:grpSpPr>
        <p:sp>
          <p:nvSpPr>
            <p:cNvPr id="41" name="TextBox 40"/>
            <p:cNvSpPr txBox="1"/>
            <p:nvPr/>
          </p:nvSpPr>
          <p:spPr>
            <a:xfrm>
              <a:off x="11246453" y="3114531"/>
              <a:ext cx="655565" cy="704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4000" b="1" spc="-500">
                  <a:solidFill>
                    <a:srgbClr val="e06b5e"/>
                  </a:solidFill>
                  <a:latin typeface="나눔스퀘어라운드 ExtraBold"/>
                  <a:ea typeface="나눔스퀘어라운드 ExtraBold"/>
                </a:rPr>
                <a:t>03</a:t>
              </a:r>
              <a:endParaRPr lang="ko-KR" altLang="en-US" sz="4000" b="1" spc="-500">
                <a:solidFill>
                  <a:srgbClr val="e06b5e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246454" y="3841444"/>
              <a:ext cx="1970016" cy="673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800" b="1" spc="-400">
                  <a:solidFill>
                    <a:srgbClr val="1f3a50"/>
                  </a:solidFill>
                  <a:latin typeface="나눔스퀘어라운드 ExtraBold"/>
                  <a:ea typeface="나눔스퀘어라운드 ExtraBold"/>
                </a:rPr>
                <a:t>모델 선정</a:t>
              </a:r>
              <a:endParaRPr lang="ko-KR" altLang="en-US" sz="3800" b="1" spc="-400">
                <a:solidFill>
                  <a:srgbClr val="1f3a50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grpSp>
        <p:nvGrpSpPr>
          <p:cNvPr id="52" name="그룹 51"/>
          <p:cNvGrpSpPr>
            <a:grpSpLocks noChangeAspect="1"/>
          </p:cNvGrpSpPr>
          <p:nvPr/>
        </p:nvGrpSpPr>
        <p:grpSpPr>
          <a:xfrm rot="0">
            <a:off x="12804688" y="3232460"/>
            <a:ext cx="2057409" cy="1375325"/>
            <a:chOff x="11306049" y="3161841"/>
            <a:chExt cx="804572" cy="1772959"/>
          </a:xfrm>
        </p:grpSpPr>
        <p:sp>
          <p:nvSpPr>
            <p:cNvPr id="53" name="TextBox 52"/>
            <p:cNvSpPr txBox="1"/>
            <p:nvPr/>
          </p:nvSpPr>
          <p:spPr>
            <a:xfrm>
              <a:off x="11306049" y="3161842"/>
              <a:ext cx="417185" cy="901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500">
                  <a:solidFill>
                    <a:srgbClr val="fdcc1c"/>
                  </a:solidFill>
                  <a:latin typeface="나눔스퀘어라운드 ExtraBold"/>
                  <a:ea typeface="나눔스퀘어라운드 ExtraBold"/>
                </a:rPr>
                <a:t>04</a:t>
              </a:r>
              <a:endParaRPr lang="ko-KR" altLang="en-US" sz="4000" b="1" spc="-500">
                <a:solidFill>
                  <a:srgbClr val="fdcc1c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322186" y="4024128"/>
              <a:ext cx="788436" cy="8620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800" b="1" spc="-400">
                  <a:solidFill>
                    <a:srgbClr val="1f3a50"/>
                  </a:solidFill>
                  <a:latin typeface="나눔스퀘어라운드 ExtraBold"/>
                  <a:ea typeface="나눔스퀘어라운드 ExtraBold"/>
                </a:rPr>
                <a:t>결론</a:t>
              </a:r>
              <a:endParaRPr lang="ko-KR" altLang="en-US" sz="3800" b="1" spc="-400">
                <a:solidFill>
                  <a:srgbClr val="1f3a50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grpSp>
        <p:nvGrpSpPr>
          <p:cNvPr id="55" name="그룹 54"/>
          <p:cNvGrpSpPr>
            <a:grpSpLocks noChangeAspect="1"/>
          </p:cNvGrpSpPr>
          <p:nvPr/>
        </p:nvGrpSpPr>
        <p:grpSpPr>
          <a:xfrm rot="0">
            <a:off x="6109871" y="3238499"/>
            <a:ext cx="2697479" cy="1410232"/>
            <a:chOff x="11177518" y="3114531"/>
            <a:chExt cx="2697479" cy="1334850"/>
          </a:xfrm>
        </p:grpSpPr>
        <p:sp>
          <p:nvSpPr>
            <p:cNvPr id="56" name="TextBox 55"/>
            <p:cNvSpPr txBox="1"/>
            <p:nvPr/>
          </p:nvSpPr>
          <p:spPr>
            <a:xfrm>
              <a:off x="11246455" y="3114531"/>
              <a:ext cx="653058" cy="6563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000" b="1" spc="-500">
                  <a:solidFill>
                    <a:srgbClr val="f939ff"/>
                  </a:solidFill>
                  <a:latin typeface="나눔스퀘어라운드 ExtraBold"/>
                  <a:ea typeface="나눔스퀘어라운드 ExtraBold"/>
                </a:rPr>
                <a:t>02</a:t>
              </a:r>
              <a:endParaRPr lang="ko-KR" altLang="en-US" sz="4000" b="1" spc="-500">
                <a:solidFill>
                  <a:srgbClr val="f939ff"/>
                </a:solidFill>
                <a:latin typeface="나눔스퀘어라운드 ExtraBold"/>
                <a:ea typeface="나눔스퀘어라운드 ExtraBold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177518" y="3826328"/>
              <a:ext cx="2697479" cy="6297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800" b="1">
                  <a:solidFill>
                    <a:srgbClr val="1f3a50"/>
                  </a:solidFill>
                  <a:latin typeface="나눔스퀘어라운드 ExtraBold"/>
                  <a:ea typeface="나눔스퀘어라운드 ExtraBold"/>
                </a:rPr>
                <a:t>데이터 분석</a:t>
              </a:r>
              <a:endParaRPr lang="ko-KR" altLang="en-US" sz="3800" b="1">
                <a:solidFill>
                  <a:srgbClr val="1f3a50"/>
                </a:solidFill>
                <a:latin typeface="나눔스퀘어라운드 ExtraBold"/>
                <a:ea typeface="나눔스퀘어라운드 ExtraBold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6010819" y="9619357"/>
            <a:ext cx="3024000" cy="671019"/>
          </a:xfrm>
          <a:prstGeom prst="rect">
            <a:avLst/>
          </a:prstGeom>
          <a:solidFill>
            <a:srgbClr val="f93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298411" y="9654081"/>
            <a:ext cx="3035176" cy="671019"/>
          </a:xfrm>
          <a:prstGeom prst="rect">
            <a:avLst/>
          </a:prstGeom>
          <a:solidFill>
            <a:srgbClr val="e06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2597000" y="9654081"/>
            <a:ext cx="3024000" cy="671019"/>
          </a:xfrm>
          <a:prstGeom prst="rect">
            <a:avLst/>
          </a:prstGeom>
          <a:solidFill>
            <a:srgbClr val="fdc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5782" y="8354935"/>
            <a:ext cx="3013200" cy="168871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04022" y="8354935"/>
            <a:ext cx="3013200" cy="168871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86526" y="8354935"/>
            <a:ext cx="3013200" cy="168871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94682" y="8354935"/>
            <a:ext cx="3013200" cy="168871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" y="8354922"/>
            <a:ext cx="18288000" cy="1970176"/>
          </a:xfrm>
          <a:custGeom>
            <a:avLst/>
            <a:gdLst>
              <a:gd name="connsiteX0" fmla="*/ 0 w 14349548"/>
              <a:gd name="connsiteY0" fmla="*/ 6 h 1970177"/>
              <a:gd name="connsiteX1" fmla="*/ 14349475 w 14349548"/>
              <a:gd name="connsiteY1" fmla="*/ 18140 h 1970177"/>
              <a:gd name="connsiteX2" fmla="*/ 14319710 w 14349548"/>
              <a:gd name="connsiteY2" fmla="*/ 1952905 h 1970177"/>
              <a:gd name="connsiteX3" fmla="*/ 0 w 14349548"/>
              <a:gd name="connsiteY3" fmla="*/ 1970171 h 1970177"/>
              <a:gd name="connsiteX4" fmla="*/ 0 w 14349548"/>
              <a:gd name="connsiteY4" fmla="*/ 6 h 19701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49548" h="1970177">
                <a:moveTo>
                  <a:pt x="0" y="6"/>
                </a:moveTo>
                <a:lnTo>
                  <a:pt x="14349475" y="18140"/>
                </a:lnTo>
                <a:lnTo>
                  <a:pt x="14319710" y="1952905"/>
                </a:lnTo>
                <a:lnTo>
                  <a:pt x="0" y="1970171"/>
                </a:lnTo>
                <a:lnTo>
                  <a:pt x="0" y="6"/>
                </a:lnTo>
                <a:close/>
              </a:path>
            </a:pathLst>
          </a:cu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가로 글상자 66"/>
          <p:cNvSpPr txBox="1"/>
          <p:nvPr/>
        </p:nvSpPr>
        <p:spPr>
          <a:xfrm>
            <a:off x="8121550" y="4838700"/>
            <a:ext cx="243840" cy="360045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51606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2DAC0-FDDC-4615-B9DC-9835AC744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-9197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-9197"/>
            <a:ext cx="18288000" cy="2019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0999" y="213875"/>
            <a:ext cx="2691766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03. </a:t>
            </a:r>
            <a:r>
              <a:rPr lang="ko-KR" altLang="en-US" sz="3200" b="1">
                <a:solidFill>
                  <a:srgbClr val="e06b5e"/>
                </a:solidFill>
                <a:latin typeface="나눔스퀘어라운드 ExtraBold"/>
                <a:ea typeface="나눔스퀘어라운드 ExtraBold"/>
              </a:rPr>
              <a:t>모델 선정 </a:t>
            </a:r>
            <a:endParaRPr lang="ko-KR" altLang="en-US" sz="3200" b="1">
              <a:solidFill>
                <a:srgbClr val="e06b5e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40C75C7-5651-443A-9B35-3404DE7CBAD6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403F5F-BF05-4F00-85B6-19409E7FD882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21"/>
          <p:cNvSpPr txBox="1"/>
          <p:nvPr/>
        </p:nvSpPr>
        <p:spPr>
          <a:xfrm>
            <a:off x="929221" y="1033931"/>
            <a:ext cx="2295943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피처 전처리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graphicFrame>
        <p:nvGraphicFramePr>
          <p:cNvPr id="15" name="표 14"/>
          <p:cNvGraphicFramePr/>
          <p:nvPr/>
        </p:nvGraphicFramePr>
        <p:xfrm>
          <a:off x="838200" y="2476500"/>
          <a:ext cx="16615410" cy="6705600"/>
        </p:xfrm>
        <a:graphic>
          <a:graphicData uri="http://schemas.openxmlformats.org/drawingml/2006/table">
            <a:tbl>
              <a:tblPr firstRow="1" bandRow="1"/>
              <a:tblGrid>
                <a:gridCol w="4152900"/>
                <a:gridCol w="4152900"/>
                <a:gridCol w="4154805"/>
                <a:gridCol w="4154805"/>
              </a:tblGrid>
              <a:tr h="854635"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1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구분</a:t>
                      </a:r>
                      <a:endParaRPr xmlns:mc="http://schemas.openxmlformats.org/markup-compatibility/2006" xmlns:hp="http://schemas.haansoft.com/office/presentation/8.0" sz="2000" b="1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1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목표 (Goal)</a:t>
                      </a:r>
                      <a:endParaRPr xmlns:mc="http://schemas.openxmlformats.org/markup-compatibility/2006" xmlns:hp="http://schemas.haansoft.com/office/presentation/8.0" sz="2000" b="1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1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핵심 기술 (Core Tech)</a:t>
                      </a:r>
                      <a:endParaRPr xmlns:mc="http://schemas.openxmlformats.org/markup-compatibility/2006" xmlns:hp="http://schemas.haansoft.com/office/presentation/8.0" sz="2000" b="1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1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성과 및 한계 (Outcome)</a:t>
                      </a:r>
                      <a:endParaRPr xmlns:mc="http://schemas.openxmlformats.org/markup-compatibility/2006" xmlns:hp="http://schemas.haansoft.com/office/presentation/8.0" sz="2000" b="1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50000"/>
                      </a:srgbClr>
                    </a:solidFill>
                  </a:tcPr>
                </a:tc>
              </a:tr>
              <a:tr h="1840753"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1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Ver 1.초기 모델(시각적 보정)</a:t>
                      </a:r>
                      <a:endParaRPr xmlns:mc="http://schemas.openxmlformats.org/markup-compatibility/2006" xmlns:hp="http://schemas.haansoft.com/office/presentation/8.0" sz="2000" b="1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"사람이 보기 좋게 만들자"(Human Readability)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</a:t>
                      </a:r>
                      <a:r>
                        <a:rPr xmlns:mc="http://schemas.openxmlformats.org/markup-compatibility/2006" xmlns:hp="http://schemas.haansoft.com/office/presentation/8.0" lang="ko-KR" altLang="en-US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단순 정규식:특수문자, 괄호제</a:t>
                      </a:r>
                      <a:r>
                        <a:rPr xmlns:mc="http://schemas.openxmlformats.org/markup-compatibility/2006" xmlns:hp="http://schemas.haansoft.com/office/presentation/8.0" lang="ko-KR" altLang="en-US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거</a:t>
                      </a:r>
                      <a:endParaRPr xmlns:mc="http://schemas.openxmlformats.org/markup-compatibility/2006" xmlns:hp="http://schemas.haansoft.com/office/presentation/8.0" lang="ko-KR" altLang="en-US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</a:t>
                      </a:r>
                      <a:r>
                        <a:rPr xmlns:mc="http://schemas.openxmlformats.org/markup-compatibility/2006" xmlns:hp="http://schemas.haansoft.com/office/presentation/8.0" lang="ko-KR" altLang="en-US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SmartCasing:고유명사(FIFA, PS4) 대소문자 복원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 텍스트는 깔끔해졌으나,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 컴퓨터가 학습하기엔정보가 단순함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840753"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1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Ver 2.중기 모델(효율화·통합)</a:t>
                      </a:r>
                      <a:endParaRPr xmlns:mc="http://schemas.openxmlformats.org/markup-compatibility/2006" xmlns:hp="http://schemas.haansoft.com/office/presentation/8.0" sz="2000" b="1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"대용량 처리를 빠르게 하자"(Speed &amp; Integration)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</a:t>
                      </a:r>
                      <a:r>
                        <a:rPr xmlns:mc="http://schemas.openxmlformats.org/markup-compatibility/2006" xmlns:hp="http://schemas.haansoft.com/office/presentation/8.0" lang="ko-KR" altLang="en-US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Unique Map:중복 제거 후 매핑 (속도 수십 배↑)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</a:t>
                      </a:r>
                      <a:r>
                        <a:rPr xmlns:mc="http://schemas.openxmlformats.org/markup-compatibility/2006" xmlns:hp="http://schemas.haansoft.com/office/presentation/8.0" lang="ko-KR" altLang="en-US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Data Merge:상점+상품+카테고리 데이터 통합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 학습 가능한 기초 데이터셋 완성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 심층적인 문맥(Context)정보는 여전히 부족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69459"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1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Ver 3.최종 모델(의미·수치화)</a:t>
                      </a:r>
                      <a:endParaRPr xmlns:mc="http://schemas.openxmlformats.org/markup-compatibility/2006" xmlns:hp="http://schemas.haansoft.com/office/presentation/8.0" sz="2000" b="1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5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"AI가 이해하게 만들자"(Model Intelligence)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</a:t>
                      </a:r>
                      <a:r>
                        <a:rPr xmlns:mc="http://schemas.openxmlformats.org/markup-compatibility/2006" xmlns:hp="http://schemas.haansoft.com/office/presentation/8.0" lang="ko-KR" altLang="en-US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파생 변수:플랫폼(PC/Console), 대분류(Game) 추출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</a:t>
                      </a:r>
                      <a:r>
                        <a:rPr xmlns:mc="http://schemas.openxmlformats.org/markup-compatibility/2006" xmlns:hp="http://schemas.haansoft.com/office/presentation/8.0" lang="ko-KR" altLang="en-US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Label Encoding:텍스트를 수치형 ID로 최종 변환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l">
                        <a:defRPr/>
                      </a:pPr>
                      <a:r>
                        <a:rPr xmlns:mc="http://schemas.openxmlformats.org/markup-compatibility/2006" xmlns:hp="http://schemas.haansoft.com/office/presentation/8.0" sz="2000" b="0" i="0" strike="noStrike" mc:Ignorable="hp" hp:hslEmbossed="0">
                          <a:solidFill>
                            <a:srgbClr val="435982"/>
                          </a:solidFill>
                          <a:latin typeface="Abadi"/>
                          <a:ea typeface="Black Han Sans"/>
                          <a:cs typeface="Black Han Sans"/>
                          <a:sym typeface="Black Han Sans"/>
                        </a:rPr>
                        <a:t>• 상품의 속성까지 파악 가능• 모델 예측 정확도(Accuracy)극대화 달성</a:t>
                      </a:r>
                      <a:endParaRPr xmlns:mc="http://schemas.openxmlformats.org/markup-compatibility/2006" xmlns:hp="http://schemas.haansoft.com/office/presentation/8.0" sz="2000" b="0" i="0" strike="noStrike" mc:Ignorable="hp" hp:hslEmbossed="0">
                        <a:solidFill>
                          <a:srgbClr val="435982"/>
                        </a:solidFill>
                        <a:latin typeface="Abadi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71933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146307-A842-4893-9B9F-1E94886BF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55236" cy="1033955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F0CC8E5-1659-445D-98D0-33B741E70CB8}"/>
              </a:ext>
            </a:extLst>
          </p:cNvPr>
          <p:cNvGrpSpPr/>
          <p:nvPr/>
        </p:nvGrpSpPr>
        <p:grpSpPr>
          <a:xfrm>
            <a:off x="0" y="-1314"/>
            <a:ext cx="18355236" cy="10340866"/>
            <a:chOff x="0" y="-1314"/>
            <a:chExt cx="18355236" cy="10340866"/>
          </a:xfrm>
          <a:solidFill>
            <a:srgbClr val="FAF69D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8CA6E1-45D4-439B-83A2-DE9E31DEF923}"/>
                </a:ext>
              </a:extLst>
            </p:cNvPr>
            <p:cNvSpPr/>
            <p:nvPr/>
          </p:nvSpPr>
          <p:spPr>
            <a:xfrm>
              <a:off x="0" y="-1314"/>
              <a:ext cx="18355236" cy="4306614"/>
            </a:xfrm>
            <a:prstGeom prst="rect">
              <a:avLst/>
            </a:prstGeom>
            <a:solidFill>
              <a:srgbClr val="F3DC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3EF0D0-9680-4343-AAF3-125B1EB3209E}"/>
                </a:ext>
              </a:extLst>
            </p:cNvPr>
            <p:cNvSpPr/>
            <p:nvPr/>
          </p:nvSpPr>
          <p:spPr>
            <a:xfrm rot="5400000">
              <a:off x="-1641860" y="4388069"/>
              <a:ext cx="7596352" cy="4306614"/>
            </a:xfrm>
            <a:prstGeom prst="rect">
              <a:avLst/>
            </a:prstGeom>
            <a:solidFill>
              <a:srgbClr val="F3DC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1F44B4-40E5-4C65-ACCC-E043AFB0F56E}"/>
              </a:ext>
            </a:extLst>
          </p:cNvPr>
          <p:cNvSpPr/>
          <p:nvPr/>
        </p:nvSpPr>
        <p:spPr>
          <a:xfrm>
            <a:off x="1609277" y="-1314"/>
            <a:ext cx="5334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EA7665-1A81-4037-9587-047A873236FF}"/>
              </a:ext>
            </a:extLst>
          </p:cNvPr>
          <p:cNvSpPr/>
          <p:nvPr/>
        </p:nvSpPr>
        <p:spPr>
          <a:xfrm>
            <a:off x="1609277" y="8714411"/>
            <a:ext cx="5334000" cy="16251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C26D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5B79E-090A-450D-9AA2-1369A525621B}"/>
              </a:ext>
            </a:extLst>
          </p:cNvPr>
          <p:cNvSpPr txBox="1"/>
          <p:nvPr/>
        </p:nvSpPr>
        <p:spPr>
          <a:xfrm>
            <a:off x="1846943" y="679440"/>
            <a:ext cx="691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5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</a:t>
            </a:r>
            <a:endParaRPr lang="ko-KR" altLang="en-US" sz="4000" b="1" spc="-50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0200" y="1730433"/>
            <a:ext cx="3429000" cy="181286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1">
              <a:lnSpc>
                <a:spcPts val="14278"/>
              </a:lnSpc>
              <a:defRPr/>
            </a:pPr>
            <a:r>
              <a:rPr lang="ko-KR" altLang="en-US" sz="7000">
                <a:solidFill>
                  <a:srgbClr val="1c2b3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결론</a:t>
            </a:r>
            <a:endParaRPr lang="ko-KR" altLang="en-US" sz="7000">
              <a:solidFill>
                <a:srgbClr val="1c2b3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6B42D-3E39-472B-92FC-B2D62B6F5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0"/>
          <a:stretch/>
        </p:blipFill>
        <p:spPr>
          <a:xfrm>
            <a:off x="0" y="6426300"/>
            <a:ext cx="6944400" cy="3441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589CD-AA80-4299-B97E-3127F52EA7C4}"/>
              </a:ext>
            </a:extLst>
          </p:cNvPr>
          <p:cNvSpPr/>
          <p:nvPr/>
        </p:nvSpPr>
        <p:spPr>
          <a:xfrm>
            <a:off x="-24771" y="6438900"/>
            <a:ext cx="6944400" cy="34416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84041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C083D1-B035-42E7-BC72-A092CBD96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517" y="-24962"/>
            <a:ext cx="3603600" cy="201959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-24962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" y="213875"/>
            <a:ext cx="1901190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dcc1c"/>
                </a:solidFill>
                <a:latin typeface="나눔스퀘어라운드 ExtraBold"/>
                <a:ea typeface="나눔스퀘어라운드 ExtraBold"/>
              </a:rPr>
              <a:t>04.  </a:t>
            </a:r>
            <a:r>
              <a:rPr lang="ko-KR" altLang="en-US" sz="3200" b="1">
                <a:solidFill>
                  <a:srgbClr val="fdcc1c"/>
                </a:solidFill>
                <a:latin typeface="나눔스퀘어라운드 ExtraBold"/>
                <a:ea typeface="나눔스퀘어라운드 ExtraBold"/>
              </a:rPr>
              <a:t>결론 </a:t>
            </a:r>
            <a:endParaRPr lang="ko-KR" altLang="en-US" sz="3200" b="1">
              <a:solidFill>
                <a:srgbClr val="fdcc1c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40F2C17-C33B-4626-A24E-4ECB864AEBB4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9B2196-A852-4C21-AA14-FEDF3DAA86C5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929224" y="1033931"/>
            <a:ext cx="2695991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핵심 인사이트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5105400" y="2476500"/>
            <a:ext cx="7848600" cy="9144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ko-KR" altLang="en-US" sz="4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✅ 신작 판매를 결정하는 </a:t>
            </a:r>
            <a:r>
              <a:rPr lang="en-US" altLang="ko-KR" sz="4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r>
              <a:rPr lang="ko-KR" altLang="en-US" sz="4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요소</a:t>
            </a:r>
            <a:endParaRPr lang="ko-KR" altLang="en-US" sz="3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4400" y="4152900"/>
            <a:ext cx="4800600" cy="381000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420600" y="4152900"/>
            <a:ext cx="4800600" cy="381000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05600" y="4152900"/>
            <a:ext cx="4800600" cy="381000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3" name="가로 글상자 22"/>
          <p:cNvSpPr txBox="1"/>
          <p:nvPr/>
        </p:nvSpPr>
        <p:spPr>
          <a:xfrm>
            <a:off x="1143000" y="4914900"/>
            <a:ext cx="4419600" cy="228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1.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IP 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파워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(name_group_id)</a:t>
            </a:r>
            <a:endParaRPr lang="en-US" altLang="ko-KR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 게임이 무슨 시리즈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?”</a:t>
            </a:r>
            <a:endParaRPr lang="en-US" altLang="ko-KR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“FIFA 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”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이라면 일단 팔린다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7315199" y="4914900"/>
            <a:ext cx="3616037" cy="228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출시 후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개월</a:t>
            </a:r>
            <a:endParaRPr lang="ko-KR" altLang="en-US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판매량 출시 직후 정점</a:t>
            </a:r>
            <a:b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</a:b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급격히 감소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0~3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개월 골든타임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</a:t>
            </a:r>
            <a:endParaRPr lang="en-US" altLang="ko-KR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5" name="가로 글상자 24"/>
          <p:cNvSpPr txBox="1"/>
          <p:nvPr/>
        </p:nvSpPr>
        <p:spPr>
          <a:xfrm>
            <a:off x="12725400" y="4914900"/>
            <a:ext cx="4267200" cy="228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</a:t>
            </a:r>
            <a:r>
              <a:rPr lang="ko-KR" altLang="en-US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가격 </a:t>
            </a:r>
            <a:r>
              <a:rPr lang="en-US" altLang="ko-KR" sz="25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(item_price)</a:t>
            </a:r>
            <a:endParaRPr lang="en-US" altLang="ko-KR" sz="25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효과가 끝난 후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b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</a:b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판매량을 다시 끌어올림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가격전략 </a:t>
            </a:r>
            <a:r>
              <a:rPr lang="en-US" altLang="ko-KR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→</a:t>
            </a:r>
            <a:r>
              <a:rPr lang="ko-KR" altLang="en-US" sz="25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수명주기 관리</a:t>
            </a:r>
            <a:endParaRPr lang="ko-KR" altLang="en-US" sz="25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927514956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C083D1-B035-42E7-BC72-A092CBD96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517" y="-24962"/>
            <a:ext cx="3603600" cy="201959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-24962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E1609-7D9E-4A7A-9E9C-53E5A4237B0A}"/>
              </a:ext>
            </a:extLst>
          </p:cNvPr>
          <p:cNvSpPr txBox="1"/>
          <p:nvPr/>
        </p:nvSpPr>
        <p:spPr>
          <a:xfrm>
            <a:off x="381000" y="213875"/>
            <a:ext cx="1859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rgbClr val="FDCC1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04.  </a:t>
            </a:r>
            <a:r>
              <a:rPr lang="ko-KR" altLang="en-US" sz="3200" b="1">
                <a:solidFill>
                  <a:srgbClr val="FDCC1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E14FBF-9548-49E3-82D3-284388431363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2A770B-F01D-45DE-BE84-1B86E8E6958F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929224" y="1033931"/>
            <a:ext cx="1905416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아쉬운 점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7" name="가로 글상자 16"/>
          <p:cNvSpPr txBox="1"/>
          <p:nvPr/>
        </p:nvSpPr>
        <p:spPr>
          <a:xfrm>
            <a:off x="1676398" y="2324100"/>
            <a:ext cx="15011402" cy="684847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아쉬운 점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000" b="1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외부 변수 부재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평점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선호 연령대 등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완전 신규 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IP </a:t>
            </a: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취약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과거 데이터가 없어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Cold Start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리스트 존재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매출 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vs</a:t>
            </a: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이익 간극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할인 전략은 매출 유지에는 도움이 되지만 이익 최적화 수준까지는 모델이 다루지 못함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향후 발전 방향</a:t>
            </a:r>
            <a:r>
              <a:rPr lang="en-US" altLang="ko-KR" sz="3000" b="1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외부 데이터 크롤링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트렌드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경쟁작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검색량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/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연령대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)</a:t>
            </a:r>
            <a:endParaRPr lang="en-US" altLang="ko-KR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Cold Start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보정 모델 추가 구축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85600" lvl="1" indent="-4284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IP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기반 </a:t>
            </a:r>
            <a:r>
              <a:rPr lang="en-US" altLang="ko-KR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Forecasting </a:t>
            </a:r>
            <a:r>
              <a:rPr lang="ko-KR" altLang="en-US" sz="3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시스템으로 확장</a:t>
            </a:r>
            <a:endParaRPr lang="ko-KR" altLang="en-US" sz="3000">
              <a:solidFill>
                <a:schemeClr val="dk2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216210443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0D58C-41DE-4B62-A573-818B6F657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" b="11111"/>
          <a:stretch/>
        </p:blipFill>
        <p:spPr>
          <a:xfrm>
            <a:off x="-10886" y="3962408"/>
            <a:ext cx="18298885" cy="6324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790F89-01F0-4970-8F7A-E14DFF495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5" t="55524" r="-1"/>
          <a:stretch/>
        </p:blipFill>
        <p:spPr>
          <a:xfrm>
            <a:off x="-10886" y="-3"/>
            <a:ext cx="18325338" cy="388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565A7A2-03E4-49CE-9BFE-A2B12F4EEA28}"/>
              </a:ext>
            </a:extLst>
          </p:cNvPr>
          <p:cNvSpPr/>
          <p:nvPr/>
        </p:nvSpPr>
        <p:spPr>
          <a:xfrm>
            <a:off x="-10886" y="16859"/>
            <a:ext cx="18325338" cy="3887983"/>
          </a:xfrm>
          <a:prstGeom prst="rect">
            <a:avLst/>
          </a:prstGeom>
          <a:solidFill>
            <a:srgbClr val="154E7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3"/>
          <p:cNvSpPr txBox="1"/>
          <p:nvPr/>
        </p:nvSpPr>
        <p:spPr>
          <a:xfrm>
            <a:off x="5562600" y="1141300"/>
            <a:ext cx="7162800" cy="18114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14278"/>
              </a:lnSpc>
              <a:defRPr/>
            </a:pPr>
            <a:r>
              <a:rPr lang="ko-KR" altLang="en-US" sz="10199">
                <a:solidFill>
                  <a:schemeClr val="bg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  <a:endParaRPr lang="en-US" sz="10199">
              <a:solidFill>
                <a:schemeClr val="bg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529249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0D58C-41DE-4B62-A573-818B6F657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" b="11111"/>
          <a:stretch/>
        </p:blipFill>
        <p:spPr>
          <a:xfrm>
            <a:off x="-10886" y="3962408"/>
            <a:ext cx="18298885" cy="6324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790F89-01F0-4970-8F7A-E14DFF495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5" t="55524" r="-1"/>
          <a:stretch/>
        </p:blipFill>
        <p:spPr>
          <a:xfrm>
            <a:off x="-10886" y="-3"/>
            <a:ext cx="18325338" cy="388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505A9C-CF91-4A2C-9862-0CB668A80B7D}"/>
              </a:ext>
            </a:extLst>
          </p:cNvPr>
          <p:cNvSpPr/>
          <p:nvPr/>
        </p:nvSpPr>
        <p:spPr>
          <a:xfrm>
            <a:off x="-47172" y="0"/>
            <a:ext cx="18325338" cy="10317831"/>
          </a:xfrm>
          <a:prstGeom prst="rect">
            <a:avLst/>
          </a:prstGeom>
          <a:solidFill>
            <a:srgbClr val="154E7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FDA9AD75-B4FB-4397-A82D-08B9D991907D}"/>
              </a:ext>
            </a:extLst>
          </p:cNvPr>
          <p:cNvSpPr txBox="1"/>
          <p:nvPr/>
        </p:nvSpPr>
        <p:spPr>
          <a:xfrm>
            <a:off x="5562600" y="1141300"/>
            <a:ext cx="6172200" cy="163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ko-KR" altLang="en-US" sz="10199">
                <a:solidFill>
                  <a:schemeClr val="bg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질의응답</a:t>
            </a:r>
            <a:endParaRPr lang="en-US" sz="10199">
              <a:solidFill>
                <a:schemeClr val="bg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89A59-7F0E-4927-8BAA-7BAC1CA37F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1000"/>
                    </a14:imgEffect>
                    <a14:imgEffect>
                      <a14:brightnessContrast bright="82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04804"/>
            <a:ext cx="2220597" cy="2220597"/>
          </a:xfrm>
          <a:prstGeom prst="rect">
            <a:avLst/>
          </a:prstGeom>
          <a:solidFill>
            <a:srgbClr val="1B394F">
              <a:alpha val="42000"/>
            </a:srgbClr>
          </a:solidFill>
        </p:spPr>
      </p:pic>
    </p:spTree>
    <p:extLst>
      <p:ext uri="{BB962C8B-B14F-4D97-AF65-F5344CB8AC3E}">
        <p14:creationId xmlns:p14="http://schemas.microsoft.com/office/powerpoint/2010/main" val="98852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059229" y="8209076"/>
            <a:ext cx="3857171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spc="-671">
                <a:solidFill>
                  <a:srgbClr val="F2F4F4"/>
                </a:solidFill>
                <a:latin typeface="Abadi" panose="020B0604020104020204" pitchFamily="34" charset="0"/>
                <a:ea typeface="Black Han Sans"/>
                <a:cs typeface="Black Han Sans"/>
                <a:sym typeface="Black Han Sans"/>
              </a:rPr>
              <a:t>SOURCE </a:t>
            </a:r>
            <a:endParaRPr lang="en-US" sz="8000" spc="-671">
              <a:solidFill>
                <a:srgbClr val="F2F4F4"/>
              </a:solidFill>
              <a:latin typeface="Abadi" panose="020B0604020104020204" pitchFamily="34" charset="0"/>
              <a:ea typeface="Black Han Sans"/>
              <a:cs typeface="Black Han Sans"/>
              <a:sym typeface="Black Han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>
                <a:solidFill>
                  <a:srgbClr val="F2F4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dobe Arabic" panose="02040503050201020203" pitchFamily="18" charset="-78"/>
                <a:sym typeface="Black Han Sans"/>
              </a:rPr>
              <a:t>생성형</a:t>
            </a:r>
            <a:r>
              <a:rPr lang="en-US" altLang="ko-KR" sz="3200">
                <a:solidFill>
                  <a:srgbClr val="F2F4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dobe Arabic" panose="02040503050201020203" pitchFamily="18" charset="-78"/>
                <a:sym typeface="Black Han Sans"/>
              </a:rPr>
              <a:t>A</a:t>
            </a:r>
            <a:r>
              <a:rPr lang="en-US" altLang="ko-KR" sz="3200">
                <a:solidFill>
                  <a:srgbClr val="F2F4F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lack Han Sans"/>
                <a:sym typeface="Black Han Sans"/>
              </a:rPr>
              <a:t>I</a:t>
            </a:r>
            <a:endParaRPr lang="en-US" sz="3200">
              <a:solidFill>
                <a:srgbClr val="F2F4F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lack Han Sans"/>
              <a:sym typeface="Black Han San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77831F-156E-4709-A826-A585903AB365}"/>
              </a:ext>
            </a:extLst>
          </p:cNvPr>
          <p:cNvCxnSpPr>
            <a:cxnSpLocks/>
          </p:cNvCxnSpPr>
          <p:nvPr/>
        </p:nvCxnSpPr>
        <p:spPr>
          <a:xfrm>
            <a:off x="13030200" y="8056676"/>
            <a:ext cx="4953000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A2BE68-F478-47B8-9C54-70770ECAF639}"/>
              </a:ext>
            </a:extLst>
          </p:cNvPr>
          <p:cNvCxnSpPr>
            <a:cxnSpLocks/>
          </p:cNvCxnSpPr>
          <p:nvPr/>
        </p:nvCxnSpPr>
        <p:spPr>
          <a:xfrm>
            <a:off x="13030200" y="10096500"/>
            <a:ext cx="4953600" cy="0"/>
          </a:xfrm>
          <a:prstGeom prst="line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815314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rect l="l" t="t" r="r" b="b"/>
            <a:pathLst>
              <a:path w="18288000" h="10169670">
                <a:moveTo>
                  <a:pt x="0" y="0"/>
                </a:moveTo>
                <a:lnTo>
                  <a:pt x="18288000" y="0"/>
                </a:lnTo>
                <a:lnTo>
                  <a:pt x="18288000" y="10169669"/>
                </a:lnTo>
                <a:lnTo>
                  <a:pt x="0" y="10169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</p:sp>
      <p:sp>
        <p:nvSpPr>
          <p:cNvPr id="5" name="직사각형 4"/>
          <p:cNvSpPr/>
          <p:nvPr/>
        </p:nvSpPr>
        <p:spPr>
          <a:xfrm>
            <a:off x="1600200" y="-5443"/>
            <a:ext cx="5334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EA7665-1A81-4037-9587-047A873236FF}"/>
              </a:ext>
            </a:extLst>
          </p:cNvPr>
          <p:cNvSpPr/>
          <p:nvPr/>
        </p:nvSpPr>
        <p:spPr>
          <a:xfrm>
            <a:off x="1609277" y="8669505"/>
            <a:ext cx="5334000" cy="1625141"/>
          </a:xfrm>
          <a:prstGeom prst="rect">
            <a:avLst/>
          </a:prstGeom>
          <a:solidFill>
            <a:srgbClr val="308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465812"/>
            <a:ext cx="6943277" cy="344287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6438900"/>
            <a:ext cx="6944400" cy="3469788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6943" y="679440"/>
            <a:ext cx="6543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 spc="-500">
                <a:solidFill>
                  <a:srgbClr val="58ccf9"/>
                </a:solidFill>
                <a:latin typeface="나눔스퀘어라운드 ExtraBold"/>
                <a:ea typeface="나눔스퀘어라운드 ExtraBold"/>
              </a:rPr>
              <a:t>01</a:t>
            </a:r>
            <a:endParaRPr lang="ko-KR" altLang="en-US" sz="4000" b="1" spc="-500">
              <a:solidFill>
                <a:srgbClr val="58ccf9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1413505"/>
            <a:ext cx="4648200" cy="1689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7000" b="1">
                <a:solidFill>
                  <a:srgbClr val="00517c"/>
                </a:solidFill>
                <a:latin typeface="나눔스퀘어라운드 ExtraBold"/>
                <a:ea typeface="Black Han Sans"/>
              </a:rPr>
              <a:t>🎮  목표</a:t>
            </a:r>
            <a:endParaRPr lang="ko-KR" altLang="en-US" sz="7000" b="1">
              <a:solidFill>
                <a:srgbClr val="00517c"/>
              </a:solidFill>
              <a:latin typeface="나눔스퀘어라운드 ExtraBold"/>
              <a:ea typeface="Black Han Sans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1BACE-B0C2-4D57-AAA9-A219A5132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0999" y="266700"/>
            <a:ext cx="1796415" cy="569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58ccf9"/>
                </a:solidFill>
                <a:latin typeface="나눔스퀘어라운드 ExtraBold"/>
                <a:ea typeface="나눔스퀘어라운드 ExtraBold"/>
              </a:rPr>
              <a:t>01.  </a:t>
            </a:r>
            <a:r>
              <a:rPr lang="ko-KR" altLang="en-US" sz="3200" b="1">
                <a:solidFill>
                  <a:srgbClr val="58ccf9"/>
                </a:solidFill>
                <a:latin typeface="나눔스퀘어라운드 ExtraBold"/>
                <a:ea typeface="나눔스퀘어라운드 ExtraBold"/>
              </a:rPr>
              <a:t>목표</a:t>
            </a:r>
            <a:endParaRPr lang="ko-KR" altLang="en-US" sz="3200" b="1">
              <a:solidFill>
                <a:srgbClr val="58ccf9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D7318CD-F7FE-48ED-B19E-9AA12E94B44E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1B048C-41B6-474A-BDC6-278A9513EE7C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9226" y="1033931"/>
            <a:ext cx="5115339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내가 게임회사 사장이라면</a:t>
            </a: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...</a:t>
            </a:r>
            <a:endParaRPr lang="en-US" altLang="ko-KR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57" name="TextBox 3"/>
          <p:cNvSpPr txBox="1"/>
          <p:nvPr/>
        </p:nvSpPr>
        <p:spPr>
          <a:xfrm>
            <a:off x="1485495" y="3390900"/>
            <a:ext cx="15317008" cy="45720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lstStyle/>
          <a:p>
            <a:pPr marL="457200" lvl="1" indent="0">
              <a:lnSpc>
                <a:spcPct val="250000"/>
              </a:lnSpc>
              <a:buFont typeface="Arial"/>
              <a:buNone/>
              <a:defRPr/>
            </a:pPr>
            <a:r>
              <a:rPr lang="ko-KR" altLang="en-US" sz="4000" b="1" i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내가 게임회사 사장이라면</a:t>
            </a:r>
            <a:r>
              <a:rPr lang="en-US" altLang="ko-KR" sz="4000" b="1" i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....</a:t>
            </a:r>
            <a:endParaRPr lang="en-US" altLang="ko-KR" sz="4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28400" lvl="1" indent="-571200">
              <a:lnSpc>
                <a:spcPct val="250000"/>
              </a:lnSpc>
              <a:buFont typeface="Arial"/>
              <a:buChar char="•"/>
              <a:defRPr/>
            </a:pPr>
            <a:r>
              <a:rPr lang="ko-KR" altLang="en-US" sz="4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판매 추이 확인 후</a:t>
            </a:r>
            <a:r>
              <a:rPr lang="en-US" altLang="ko-KR" sz="4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endParaRPr lang="en-US" altLang="ko-KR" sz="4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1028400" lvl="1" indent="-571200">
              <a:lnSpc>
                <a:spcPct val="250000"/>
              </a:lnSpc>
              <a:buFont typeface="Arial"/>
              <a:buChar char="•"/>
              <a:defRPr/>
            </a:pPr>
            <a:r>
              <a:rPr lang="ko-KR" altLang="en-US" sz="4000" b="1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신작 판매 추이 예측 </a:t>
            </a:r>
            <a:r>
              <a:rPr lang="en-US" altLang="ko-KR" sz="4000" b="1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!!</a:t>
            </a:r>
            <a:endParaRPr lang="en-US" altLang="ko-KR" sz="4000" b="1">
              <a:solidFill>
                <a:srgbClr val="00517c"/>
              </a:solidFill>
              <a:highlight>
                <a:srgbClr val="ffff00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16666612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0BB349-2A28-437C-BC1B-A7B7C65F9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25" y="3764378"/>
            <a:ext cx="11732174" cy="657517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90FB901-3F0C-47EF-BB1E-EA84983534F3}"/>
              </a:ext>
            </a:extLst>
          </p:cNvPr>
          <p:cNvGrpSpPr/>
          <p:nvPr/>
        </p:nvGrpSpPr>
        <p:grpSpPr>
          <a:xfrm>
            <a:off x="-20427" y="-28247"/>
            <a:ext cx="18308425" cy="10340866"/>
            <a:chOff x="0" y="-1314"/>
            <a:chExt cx="18355236" cy="10340866"/>
          </a:xfrm>
          <a:solidFill>
            <a:srgbClr val="A362BC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A0B367-F512-421A-AB37-45B1F54E2CAF}"/>
                </a:ext>
              </a:extLst>
            </p:cNvPr>
            <p:cNvSpPr/>
            <p:nvPr/>
          </p:nvSpPr>
          <p:spPr>
            <a:xfrm>
              <a:off x="0" y="-1314"/>
              <a:ext cx="18355236" cy="4306614"/>
            </a:xfrm>
            <a:prstGeom prst="rect">
              <a:avLst/>
            </a:prstGeom>
            <a:solidFill>
              <a:srgbClr val="B87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1111A6-1230-4EC8-9B0B-DAF5FE72981A}"/>
                </a:ext>
              </a:extLst>
            </p:cNvPr>
            <p:cNvSpPr/>
            <p:nvPr/>
          </p:nvSpPr>
          <p:spPr>
            <a:xfrm rot="5400000">
              <a:off x="-1641860" y="4388069"/>
              <a:ext cx="7596352" cy="4306614"/>
            </a:xfrm>
            <a:prstGeom prst="rect">
              <a:avLst/>
            </a:prstGeom>
            <a:solidFill>
              <a:srgbClr val="B87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609277" y="-1314"/>
            <a:ext cx="5334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EA7665-1A81-4037-9587-047A873236FF}"/>
              </a:ext>
            </a:extLst>
          </p:cNvPr>
          <p:cNvSpPr/>
          <p:nvPr/>
        </p:nvSpPr>
        <p:spPr>
          <a:xfrm>
            <a:off x="1600200" y="8714411"/>
            <a:ext cx="5334000" cy="1625141"/>
          </a:xfrm>
          <a:prstGeom prst="rect">
            <a:avLst/>
          </a:prstGeom>
          <a:solidFill>
            <a:srgbClr val="CC2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C26D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5B79E-090A-450D-9AA2-1369A525621B}"/>
              </a:ext>
            </a:extLst>
          </p:cNvPr>
          <p:cNvSpPr txBox="1"/>
          <p:nvPr/>
        </p:nvSpPr>
        <p:spPr>
          <a:xfrm>
            <a:off x="1846943" y="679440"/>
            <a:ext cx="691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500">
                <a:solidFill>
                  <a:srgbClr val="CC26D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4000" b="1" spc="-500">
              <a:solidFill>
                <a:srgbClr val="CC26D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0200" y="1419224"/>
            <a:ext cx="5334000" cy="1819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1">
              <a:lnSpc>
                <a:spcPts val="14278"/>
              </a:lnSpc>
              <a:defRPr/>
            </a:pPr>
            <a:r>
              <a:rPr lang="ko-KR" altLang="en-US" sz="7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데이터 분석</a:t>
            </a:r>
            <a:endParaRPr lang="ko-KR" altLang="en-US" sz="7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0710988-20C2-4B15-8DBF-DD5E4722F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54233"/>
            <a:ext cx="6943276" cy="3441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589CD-AA80-4299-B97E-3127F52EA7C4}"/>
              </a:ext>
            </a:extLst>
          </p:cNvPr>
          <p:cNvSpPr/>
          <p:nvPr/>
        </p:nvSpPr>
        <p:spPr>
          <a:xfrm>
            <a:off x="-20426" y="6438900"/>
            <a:ext cx="6963703" cy="3456933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78248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B48B8E-2211-436E-8908-707E112755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00" y="0"/>
            <a:ext cx="3603600" cy="20196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41B0821-8B5A-4CD6-BE90-A8E4F7FF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B9AEDE8-CAE2-4F23-BE97-2CEC5F445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712B0F-DF78-4376-98CA-1970F4FA3181}"/>
              </a:ext>
            </a:extLst>
          </p:cNvPr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974A1EC-1557-499A-B525-31DB0442C67D}"/>
              </a:ext>
            </a:extLst>
          </p:cNvPr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6A6B6E-A90C-4C00-8504-F9AB2CF9A454}"/>
              </a:ext>
            </a:extLst>
          </p:cNvPr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5661" y="3086100"/>
            <a:ext cx="4197138" cy="1733600"/>
          </a:xfrm>
          <a:prstGeom prst="rect">
            <a:avLst/>
          </a:prstGeom>
        </p:spPr>
      </p:pic>
      <p:sp>
        <p:nvSpPr>
          <p:cNvPr id="23" name="가로 글상자 22"/>
          <p:cNvSpPr txBox="1"/>
          <p:nvPr/>
        </p:nvSpPr>
        <p:spPr>
          <a:xfrm>
            <a:off x="8915400" y="2476500"/>
            <a:ext cx="8610600" cy="638175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1">
              <a:lnSpc>
                <a:spcPct val="150000"/>
              </a:lnSpc>
              <a:defRPr/>
            </a:pPr>
            <a:r>
              <a:rPr lang="en-US" altLang="ko-KR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사용 데이터</a:t>
            </a:r>
            <a:r>
              <a:rPr lang="en-US" altLang="ko-KR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sales_train.csv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item.csv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item_categories.csv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shop.csv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57200" lvl="1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&lt;</a:t>
            </a:r>
            <a:r>
              <a:rPr lang="ko-KR" altLang="en-US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핵심 파생 변수</a:t>
            </a:r>
            <a:r>
              <a:rPr lang="en-US" altLang="ko-KR" sz="31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&gt;</a:t>
            </a:r>
            <a:endParaRPr lang="en-US" altLang="ko-KR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is_new:</a:t>
            </a:r>
            <a:r>
              <a:rPr lang="ko-KR" altLang="en-US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신작 여부</a:t>
            </a:r>
            <a:endParaRPr lang="ko-KR" altLang="en-US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date_block_num:</a:t>
            </a:r>
            <a:r>
              <a:rPr lang="ko-KR" altLang="en-US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현재 판매 월</a:t>
            </a:r>
            <a:endParaRPr lang="ko-KR" altLang="en-US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899880" lvl="1" indent="-44268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item_first_sale_month:</a:t>
            </a:r>
            <a:r>
              <a:rPr lang="ko-KR" altLang="en-US" sz="31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아이템 최초 등장일</a:t>
            </a:r>
            <a:endParaRPr lang="ko-KR" altLang="en-US" sz="31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4" name="가로 글상자 23"/>
          <p:cNvSpPr txBox="1"/>
          <p:nvPr/>
        </p:nvSpPr>
        <p:spPr>
          <a:xfrm>
            <a:off x="2590800" y="4800600"/>
            <a:ext cx="5791200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여러 상품들의 일일 판매 데이터</a:t>
            </a:r>
            <a:endParaRPr lang="ko-KR" altLang="en-US" sz="3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</a:t>
            </a:r>
            <a:r>
              <a:rPr lang="ko-KR" altLang="en-US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그 중 게임 아이템 선정</a:t>
            </a: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!)</a:t>
            </a:r>
            <a:endParaRPr lang="en-US" altLang="ko-KR" sz="3000" b="1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5" name="오른쪽으로 구부러진 화살표 24"/>
          <p:cNvSpPr/>
          <p:nvPr/>
        </p:nvSpPr>
        <p:spPr>
          <a:xfrm>
            <a:off x="1706880" y="4079748"/>
            <a:ext cx="731520" cy="1216152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929226" y="1033931"/>
            <a:ext cx="2695989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데이터셋 설명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34311733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0" y="0"/>
            <a:ext cx="3603600" cy="2019600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352670" y="9763954"/>
            <a:ext cx="325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929226" y="1033931"/>
            <a:ext cx="2695989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데이터셋 설명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2247900"/>
            <a:ext cx="7718680" cy="6861810"/>
          </a:xfrm>
          <a:prstGeom prst="rect">
            <a:avLst/>
          </a:prstGeom>
        </p:spPr>
      </p:pic>
      <p:sp>
        <p:nvSpPr>
          <p:cNvPr id="28" name="가로 글상자 27"/>
          <p:cNvSpPr txBox="1"/>
          <p:nvPr/>
        </p:nvSpPr>
        <p:spPr>
          <a:xfrm>
            <a:off x="9144000" y="5143500"/>
            <a:ext cx="8153400" cy="9144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sz="4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Game</a:t>
            </a:r>
            <a:r>
              <a:rPr lang="ko-KR" altLang="en-US" sz="4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 전체 매출의 </a:t>
            </a:r>
            <a:r>
              <a:rPr lang="en-US" altLang="ko-KR" sz="4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61.8%</a:t>
            </a:r>
            <a:r>
              <a:rPr lang="ko-KR" altLang="en-US" sz="4000">
                <a:solidFill>
                  <a:schemeClr val="tx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lang="ko-KR" altLang="en-US" sz="4000">
              <a:solidFill>
                <a:schemeClr val="tx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196313452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70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4" y="1033931"/>
            <a:ext cx="4810540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 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신작 출시 추세 확인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2247900"/>
            <a:ext cx="8945880" cy="4825835"/>
          </a:xfrm>
          <a:prstGeom prst="rect">
            <a:avLst/>
          </a:prstGeom>
        </p:spPr>
      </p:pic>
      <p:sp>
        <p:nvSpPr>
          <p:cNvPr id="26" name="가로 글상자 25"/>
          <p:cNvSpPr txBox="1"/>
          <p:nvPr/>
        </p:nvSpPr>
        <p:spPr>
          <a:xfrm>
            <a:off x="1447800" y="7200900"/>
            <a:ext cx="15621000" cy="20574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 출시 그래프 한달에 </a:t>
            </a:r>
            <a:r>
              <a:rPr lang="en-US" altLang="ko-KR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1000</a:t>
            </a:r>
            <a:r>
              <a:rPr lang="ko-KR" altLang="en-US" sz="3000">
                <a:solidFill>
                  <a:srgbClr val="00517c"/>
                </a:solidFill>
                <a:highlight>
                  <a:srgbClr val="ffff0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개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내로 새로운 게임이 발매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3000" b="1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is_new 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칼럼을 제작하였기에 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달에는 모두가 신작으로 집계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가정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item_id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의 최초 등장 시점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(date_block_num)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을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기준으로 등장한 게임은 신작으로 간주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484243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>
          <a:xfrm>
            <a:off x="0" y="-1600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>
          <a:xfrm>
            <a:off x="152400" y="-7620"/>
            <a:ext cx="24384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84401" y="3940"/>
            <a:ext cx="3603599" cy="2019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8288000" cy="20193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"/>
                  <a:lumOff val="94000"/>
                </a:schemeClr>
              </a:gs>
              <a:gs pos="31000">
                <a:srgbClr val="1b394f"/>
              </a:gs>
              <a:gs pos="82000">
                <a:srgbClr val="1b394f"/>
              </a:gs>
              <a:gs pos="100000">
                <a:schemeClr val="accent1">
                  <a:lumMod val="45000"/>
                  <a:lumOff val="55000"/>
                  <a:alpha val="61000"/>
                </a:schemeClr>
              </a:gs>
              <a:gs pos="0">
                <a:srgbClr val="1b394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9600" y="9486900"/>
            <a:ext cx="170688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352670" y="9763954"/>
            <a:ext cx="340968" cy="359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/>
                <a:ea typeface="나눔스퀘어 Bold"/>
              </a:rPr>
              <a:t>0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380998" y="213875"/>
            <a:ext cx="3082292" cy="5747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02.  </a:t>
            </a:r>
            <a:r>
              <a:rPr lang="ko-KR" altLang="en-US" sz="3200" b="1">
                <a:solidFill>
                  <a:srgbClr val="f937ff"/>
                </a:solidFill>
                <a:latin typeface="나눔스퀘어라운드 ExtraBold"/>
                <a:ea typeface="나눔스퀘어라운드 ExtraBold"/>
              </a:rPr>
              <a:t>데이터 분석</a:t>
            </a:r>
            <a:endParaRPr lang="ko-KR" altLang="en-US" sz="3200" b="1">
              <a:solidFill>
                <a:srgbClr val="f937ff"/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225" y="1033931"/>
            <a:ext cx="5210590" cy="5738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EDA:</a:t>
            </a:r>
            <a:r>
              <a:rPr lang="ko-KR" altLang="en-US" sz="32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월별 판매량 순위 확인</a:t>
            </a:r>
            <a:endParaRPr lang="ko-KR" altLang="en-US" sz="3200" b="1">
              <a:solidFill>
                <a:schemeClr val="bg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370" y="2705100"/>
            <a:ext cx="5334000" cy="3429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29170" y="2628900"/>
            <a:ext cx="5144429" cy="3581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90370" y="2628900"/>
            <a:ext cx="5334000" cy="3550298"/>
          </a:xfrm>
          <a:prstGeom prst="rect">
            <a:avLst/>
          </a:prstGeom>
        </p:spPr>
      </p:pic>
      <p:sp>
        <p:nvSpPr>
          <p:cNvPr id="27" name="가로 글상자 26"/>
          <p:cNvSpPr txBox="1"/>
          <p:nvPr/>
        </p:nvSpPr>
        <p:spPr>
          <a:xfrm>
            <a:off x="2514600" y="6819900"/>
            <a:ext cx="13411200" cy="205740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0" tIns="0" rIns="0" bIns="0" anchor="t">
            <a:spAutoFit/>
          </a:bodyPr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월별 판매량을 순위로 나열해 신작의 위치 확인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0000"/>
                </a:solidFill>
                <a:highlight>
                  <a:srgbClr val="ffceb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주황색</a:t>
            </a:r>
            <a:r>
              <a:rPr lang="en-US" altLang="ko-KR" sz="3000">
                <a:solidFill>
                  <a:srgbClr val="000000"/>
                </a:solidFill>
                <a:highlight>
                  <a:srgbClr val="ffceb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0000"/>
                </a:solidFill>
                <a:highlight>
                  <a:srgbClr val="ffceb0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신작</a:t>
            </a:r>
            <a:r>
              <a:rPr lang="en-US" altLang="ko-KR" sz="300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,</a:t>
            </a:r>
            <a:r>
              <a:rPr lang="ko-KR" altLang="en-US" sz="3000">
                <a:solidFill>
                  <a:srgbClr val="00517c"/>
                </a:solidFill>
                <a:highlight>
                  <a:srgbClr val="c0cdef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ko-KR" altLang="en-US" sz="3000">
                <a:solidFill>
                  <a:srgbClr val="000000"/>
                </a:solidFill>
                <a:highlight>
                  <a:srgbClr val="c0cdef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파란색</a:t>
            </a:r>
            <a:r>
              <a:rPr lang="en-US" altLang="ko-KR" sz="3000">
                <a:solidFill>
                  <a:srgbClr val="000000"/>
                </a:solidFill>
                <a:highlight>
                  <a:srgbClr val="c0cdef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:</a:t>
            </a:r>
            <a:r>
              <a:rPr lang="ko-KR" altLang="en-US" sz="3000">
                <a:solidFill>
                  <a:srgbClr val="000000"/>
                </a:solidFill>
                <a:highlight>
                  <a:srgbClr val="c0cdef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 구작</a:t>
            </a:r>
            <a:endParaRPr lang="ko-KR" altLang="en-US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428400" lvl="0" indent="-428400" algn="ctr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신작이 출시되는 달에 판매량이 높음을 확인할 수 있음</a:t>
            </a:r>
            <a:r>
              <a:rPr lang="en-US" altLang="ko-KR" sz="3000">
                <a:solidFill>
                  <a:srgbClr val="00517c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.</a:t>
            </a:r>
            <a:endParaRPr lang="en-US" altLang="ko-KR" sz="3000">
              <a:solidFill>
                <a:srgbClr val="00517c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59839228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lt1"/>
        </a:solidFill>
        <a:ln>
          <a:solidFill>
            <a:schemeClr val="lt1"/>
          </a:solidFill>
        </a:ln>
      </a:spPr>
      <a:bodyPr lIns="0" tIns="0" rIns="0" bIns="0" anchor="t">
        <a:spAutoFit/>
      </a:bodyPr>
      <a:lstStyle>
        <a:defPPr lvl="0" algn="ctr">
          <a:lnSpc>
            <a:spcPts val="14278"/>
          </a:lnSpc>
          <a:defRPr lang="en-US" sz="7000">
            <a:solidFill>
              <a:srgbClr val="ffffff"/>
            </a:solidFill>
            <a:latin typeface="Black Han Sans"/>
            <a:ea typeface="Black Han Sans"/>
            <a:cs typeface="Black Han Sans"/>
            <a:sym typeface="Black Han Sans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602</ep:Words>
  <ep:PresentationFormat>사용자 지정</ep:PresentationFormat>
  <ep:Paragraphs>276</ep:Paragraphs>
  <ep:Slides>26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M.S Oh</dc:creator>
  <cp:lastModifiedBy>2023user</cp:lastModifiedBy>
  <dcterms:modified xsi:type="dcterms:W3CDTF">2025-12-01T05:17:42.483</dcterms:modified>
  <cp:revision>184</cp:revision>
  <dc:title>제목 추가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